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1"/>
  </p:notesMasterIdLst>
  <p:sldIdLst>
    <p:sldId id="274" r:id="rId3"/>
    <p:sldId id="277" r:id="rId4"/>
    <p:sldId id="278" r:id="rId5"/>
    <p:sldId id="279" r:id="rId6"/>
    <p:sldId id="298" r:id="rId7"/>
    <p:sldId id="280" r:id="rId8"/>
    <p:sldId id="281" r:id="rId9"/>
    <p:sldId id="258" r:id="rId10"/>
    <p:sldId id="261" r:id="rId11"/>
    <p:sldId id="300" r:id="rId12"/>
    <p:sldId id="317" r:id="rId13"/>
    <p:sldId id="283" r:id="rId14"/>
    <p:sldId id="284" r:id="rId15"/>
    <p:sldId id="309" r:id="rId16"/>
    <p:sldId id="307" r:id="rId17"/>
    <p:sldId id="310" r:id="rId18"/>
    <p:sldId id="319" r:id="rId19"/>
    <p:sldId id="262" r:id="rId20"/>
    <p:sldId id="318" r:id="rId21"/>
    <p:sldId id="260" r:id="rId22"/>
    <p:sldId id="289" r:id="rId23"/>
    <p:sldId id="293" r:id="rId24"/>
    <p:sldId id="314" r:id="rId25"/>
    <p:sldId id="311" r:id="rId26"/>
    <p:sldId id="272" r:id="rId27"/>
    <p:sldId id="303" r:id="rId28"/>
    <p:sldId id="305" r:id="rId29"/>
    <p:sldId id="304" r:id="rId30"/>
    <p:sldId id="302" r:id="rId31"/>
    <p:sldId id="275" r:id="rId32"/>
    <p:sldId id="299" r:id="rId33"/>
    <p:sldId id="295" r:id="rId34"/>
    <p:sldId id="301" r:id="rId35"/>
    <p:sldId id="285" r:id="rId36"/>
    <p:sldId id="315" r:id="rId37"/>
    <p:sldId id="265" r:id="rId38"/>
    <p:sldId id="312" r:id="rId39"/>
    <p:sldId id="28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1EBFA-7CA0-4542-A56A-5A457963E29E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B0AE1-4D54-4B18-82F7-D2FA8CAA1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66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F32-2A2C-4752-9C7D-65F0F01B1B9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35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32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091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97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99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370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00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09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1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08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09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D54D-8DCD-4DF5-9C8A-CA3B70723FA8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CCAC-4D55-4E70-B386-24D51F96D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67EC-4985-45B0-8412-7730BCFB8C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4CF7-059E-480E-A734-ABF2C78ED9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1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rstory.com/2014/05/startup-needs-mentor/" TargetMode="External"/><Relationship Id="rId2" Type="http://schemas.openxmlformats.org/officeDocument/2006/relationships/hyperlink" Target="http://www.forbes.com/profile/reid-hoffm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-xecutive.ru/wiki/index.php/%D0%9A%D0%BE%D0%BC%D0%B0%D0%BD%D0%B4%D0%B0_%D1%81%D1%82%D0%B0%D1%80%D1%82%D0%B0%D0%BF%D0%B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Педагогическое проектирование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в системе работы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муниципального округа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3446"/>
            <a:ext cx="4772036" cy="99535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 algn="l">
              <a:lnSpc>
                <a:spcPct val="90000"/>
              </a:lnSpc>
            </a:pPr>
            <a:r>
              <a:rPr lang="ru-RU" sz="2900" dirty="0" err="1" smtClean="0">
                <a:solidFill>
                  <a:schemeClr val="tx1"/>
                </a:solidFill>
              </a:rPr>
              <a:t>И.Ш.Галеева</a:t>
            </a:r>
            <a:r>
              <a:rPr lang="ru-RU" sz="2900" dirty="0" smtClean="0">
                <a:solidFill>
                  <a:schemeClr val="tx1"/>
                </a:solidFill>
              </a:rPr>
              <a:t> , ст. методист</a:t>
            </a:r>
          </a:p>
          <a:p>
            <a:pPr algn="l">
              <a:lnSpc>
                <a:spcPct val="90000"/>
              </a:lnSpc>
            </a:pPr>
            <a:r>
              <a:rPr lang="ru-RU" sz="2900" dirty="0" smtClean="0">
                <a:solidFill>
                  <a:schemeClr val="tx1"/>
                </a:solidFill>
              </a:rPr>
              <a:t> по целевым программам и проектам</a:t>
            </a:r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2052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905000"/>
            <a:ext cx="3286116" cy="40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E:\наставничествоНовая папка\Работа с персоналомНовая папка\1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4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Методика </a:t>
            </a:r>
            <a:r>
              <a:rPr lang="ru-RU" b="1" dirty="0" smtClean="0"/>
              <a:t>«Шесть </a:t>
            </a:r>
            <a:r>
              <a:rPr lang="ru-RU" b="1" dirty="0" smtClean="0"/>
              <a:t>сигма Шухарта»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Метод основывается на 6 базовых принципах:</a:t>
            </a:r>
          </a:p>
          <a:p>
            <a:r>
              <a:rPr lang="ru-RU" sz="2000" b="1" dirty="0" smtClean="0"/>
              <a:t>1. Искренний интерес к педагогу</a:t>
            </a:r>
          </a:p>
          <a:p>
            <a:r>
              <a:rPr lang="ru-RU" sz="2000" b="1" dirty="0" smtClean="0"/>
              <a:t>2 Управление на основе данных и фактов</a:t>
            </a:r>
          </a:p>
          <a:p>
            <a:r>
              <a:rPr lang="ru-RU" sz="2000" b="1" dirty="0" smtClean="0"/>
              <a:t>3.Ориентированность на процесс, управление и совершенствование процесса</a:t>
            </a:r>
          </a:p>
          <a:p>
            <a:r>
              <a:rPr lang="ru-RU" sz="2000" b="1" dirty="0" smtClean="0"/>
              <a:t>4.Проактивное(упреждающее управление)</a:t>
            </a:r>
          </a:p>
          <a:p>
            <a:r>
              <a:rPr lang="ru-RU" sz="2000" b="1" dirty="0" smtClean="0"/>
              <a:t>5. Сотрудничество без границ</a:t>
            </a:r>
          </a:p>
          <a:p>
            <a:r>
              <a:rPr lang="ru-RU" sz="2000" b="1" dirty="0" smtClean="0"/>
              <a:t>6. Стремление к совершенству и снисходительность к неудачам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7735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наставничествоНовая папка\Дорожные карты профстандартаНовая папка\Дорожная карта _ Стандарт 'ПЕДАГОГ'_files\Slaj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наставничествоНовая папка\Дорожные карты профстандартаНовая папка\Дорожная карта _ Стандарт 'ПЕДАГОГ'_files\Slaj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0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наставничествоНовая папка\Дорожные карты профстандартаНовая папка\Дорожная карта _ Стандарт 'ПЕДАГОГ'_files\Slaj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11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 smtClean="0"/>
              <a:t>Модель наставничества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662" y="1700742"/>
            <a:ext cx="8280400" cy="4398963"/>
            <a:chOff x="480" y="1296"/>
            <a:chExt cx="4608" cy="2448"/>
          </a:xfrm>
        </p:grpSpPr>
        <p:sp>
          <p:nvSpPr>
            <p:cNvPr id="70660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1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2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>
                <a:solidFill>
                  <a:prstClr val="black"/>
                </a:solidFill>
              </a:endParaRPr>
            </a:p>
          </p:txBody>
        </p:sp>
        <p:sp>
          <p:nvSpPr>
            <p:cNvPr id="70671" name="Text Box 15"/>
            <p:cNvSpPr txBox="1">
              <a:spLocks noChangeArrowheads="1"/>
            </p:cNvSpPr>
            <p:nvPr/>
          </p:nvSpPr>
          <p:spPr bwMode="gray">
            <a:xfrm>
              <a:off x="1012" y="2375"/>
              <a:ext cx="74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err="1" smtClean="0">
                  <a:solidFill>
                    <a:prstClr val="white"/>
                  </a:solidFill>
                  <a:latin typeface="Verdana" pitchFamily="34" charset="0"/>
                </a:rPr>
                <a:t>тьютор</a:t>
              </a:r>
              <a:endParaRPr lang="en-US" b="1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70672" name="Text Box 16"/>
            <p:cNvSpPr txBox="1">
              <a:spLocks noChangeArrowheads="1"/>
            </p:cNvSpPr>
            <p:nvPr/>
          </p:nvSpPr>
          <p:spPr bwMode="gray">
            <a:xfrm>
              <a:off x="2483" y="1545"/>
              <a:ext cx="54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err="1" smtClean="0">
                  <a:solidFill>
                    <a:prstClr val="white"/>
                  </a:solidFill>
                  <a:latin typeface="Verdana" pitchFamily="34" charset="0"/>
                </a:rPr>
                <a:t>коуч</a:t>
              </a:r>
              <a:endParaRPr lang="en-US" b="1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gray">
            <a:xfrm>
              <a:off x="4113" y="1696"/>
              <a:ext cx="74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solidFill>
                    <a:prstClr val="white"/>
                  </a:solidFill>
                  <a:latin typeface="Verdana" pitchFamily="34" charset="0"/>
                </a:rPr>
                <a:t>ментор</a:t>
              </a:r>
              <a:endParaRPr lang="en-US" b="1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70674" name="Text Box 18"/>
            <p:cNvSpPr txBox="1">
              <a:spLocks noChangeArrowheads="1"/>
            </p:cNvSpPr>
            <p:nvPr/>
          </p:nvSpPr>
          <p:spPr bwMode="gray">
            <a:xfrm>
              <a:off x="3000" y="2956"/>
              <a:ext cx="1091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наставник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gray">
            <a:xfrm>
              <a:off x="1489" y="3295"/>
              <a:ext cx="93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err="1" smtClean="0">
                  <a:solidFill>
                    <a:schemeClr val="bg1"/>
                  </a:solidFill>
                  <a:latin typeface="Verdana" pitchFamily="34" charset="0"/>
                </a:rPr>
                <a:t>эдвайзер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0676" name="Text Box 20"/>
            <p:cNvSpPr txBox="1">
              <a:spLocks noChangeArrowheads="1"/>
            </p:cNvSpPr>
            <p:nvPr/>
          </p:nvSpPr>
          <p:spPr bwMode="gray">
            <a:xfrm>
              <a:off x="2160" y="2189"/>
              <a:ext cx="1794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prstClr val="black"/>
                  </a:solidFill>
                </a:rPr>
                <a:t>Модели сопровождения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cxnSp>
          <p:nvCxnSpPr>
            <p:cNvPr id="70678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0679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29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en-US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35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Технологии наставничества в обучающейся организации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40996" name="Picture 36" descr="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308303" y="1484784"/>
            <a:ext cx="1152129" cy="2752421"/>
          </a:xfrm>
          <a:noFill/>
          <a:ln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752600"/>
            <a:ext cx="762000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0200" y="2667000"/>
            <a:ext cx="762000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2098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276600" y="1828800"/>
            <a:ext cx="12237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prstClr val="black"/>
                </a:solidFill>
              </a:rPr>
              <a:t>Тьютор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1797050" y="1851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2098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276600" y="2743200"/>
            <a:ext cx="8050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prstClr val="black"/>
                </a:solidFill>
              </a:rPr>
              <a:t>коуч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1797050" y="27654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prstClr val="white"/>
                </a:solidFill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600200" y="3559175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600200" y="4473575"/>
            <a:ext cx="762000" cy="665163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209800" y="41687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276600" y="3635375"/>
            <a:ext cx="12183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prstClr val="black"/>
                </a:solidFill>
              </a:rPr>
              <a:t>ментор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1797050" y="36576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209800" y="50831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276600" y="4549775"/>
            <a:ext cx="12142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prstClr val="black"/>
                </a:solidFill>
              </a:rPr>
              <a:t>куратор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1797050" y="457200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prstClr val="white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175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Обучающаяся организация</a:t>
            </a:r>
            <a:endParaRPr lang="en-US" sz="2800" b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1142984"/>
            <a:ext cx="7467600" cy="4714908"/>
            <a:chOff x="168" y="960"/>
            <a:chExt cx="5367" cy="2792"/>
          </a:xfrm>
        </p:grpSpPr>
        <p:sp>
          <p:nvSpPr>
            <p:cNvPr id="4710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21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prstClr val="black"/>
                  </a:solidFill>
                  <a:latin typeface="Verdana" pitchFamily="34" charset="0"/>
                </a:rPr>
                <a:t>Ступеньки роста</a:t>
              </a:r>
              <a:endParaRPr lang="en-US" b="1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gray">
            <a:xfrm>
              <a:off x="298" y="1230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1400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gray">
            <a:xfrm>
              <a:off x="298" y="1918"/>
              <a:ext cx="4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 err="1" smtClean="0">
                  <a:solidFill>
                    <a:prstClr val="black"/>
                  </a:solidFill>
                  <a:latin typeface="Verdana" pitchFamily="34" charset="0"/>
                </a:rPr>
                <a:t>коуч</a:t>
              </a:r>
              <a:endParaRPr lang="en-US" sz="1400" b="1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gray">
            <a:xfrm>
              <a:off x="298" y="2638"/>
              <a:ext cx="66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 err="1" smtClean="0">
                  <a:solidFill>
                    <a:prstClr val="black"/>
                  </a:solidFill>
                  <a:latin typeface="Verdana" pitchFamily="34" charset="0"/>
                </a:rPr>
                <a:t>тьютор</a:t>
              </a:r>
              <a:endParaRPr lang="en-US" sz="1400" b="1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47133" name="Text Box 29"/>
            <p:cNvSpPr txBox="1">
              <a:spLocks noChangeArrowheads="1"/>
            </p:cNvSpPr>
            <p:nvPr/>
          </p:nvSpPr>
          <p:spPr bwMode="gray">
            <a:xfrm>
              <a:off x="298" y="3309"/>
              <a:ext cx="66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400" b="1" dirty="0" smtClean="0">
                  <a:solidFill>
                    <a:prstClr val="black"/>
                  </a:solidFill>
                  <a:latin typeface="Verdana" pitchFamily="34" charset="0"/>
                </a:rPr>
                <a:t>ментор</a:t>
              </a:r>
              <a:endParaRPr lang="en-US" sz="1400" b="1" dirty="0">
                <a:solidFill>
                  <a:prstClr val="black"/>
                </a:solidFill>
                <a:latin typeface="Verdana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14414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Кто?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9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Ментальная модель обучающейся организации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Модель проверяется организацией на прочность, является ли она лучшей репрезентацией того, что происходит.</a:t>
            </a:r>
          </a:p>
          <a:p>
            <a:r>
              <a:rPr lang="ru-RU" sz="2400" b="1" dirty="0" smtClean="0"/>
              <a:t>Основные критерии:</a:t>
            </a:r>
          </a:p>
          <a:p>
            <a:pPr>
              <a:buNone/>
            </a:pPr>
            <a:r>
              <a:rPr lang="ru-RU" sz="2400" dirty="0" smtClean="0"/>
              <a:t>     - личная компетентность руководителя 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- обучение команды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- построение общего видения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- системное мышление</a:t>
            </a:r>
          </a:p>
          <a:p>
            <a:r>
              <a:rPr lang="ru-RU" sz="2400" b="1" dirty="0" smtClean="0"/>
              <a:t> 3 </a:t>
            </a:r>
            <a:r>
              <a:rPr lang="ru-RU" sz="2400" b="1" dirty="0" err="1" smtClean="0"/>
              <a:t>комплиментарных</a:t>
            </a:r>
            <a:r>
              <a:rPr lang="ru-RU" sz="2400" b="1" dirty="0" smtClean="0"/>
              <a:t> процесса: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      </a:t>
            </a:r>
            <a:r>
              <a:rPr lang="ru-RU" sz="2400" b="1" dirty="0" err="1" smtClean="0"/>
              <a:t>коучинг</a:t>
            </a:r>
            <a:r>
              <a:rPr lang="ru-RU" sz="2400" b="1" dirty="0" smtClean="0"/>
              <a:t> – наставничество – </a:t>
            </a:r>
            <a:r>
              <a:rPr lang="ru-RU" sz="2400" b="1" dirty="0" err="1" smtClean="0"/>
              <a:t>бенчмаркинг</a:t>
            </a:r>
            <a:endParaRPr lang="ru-RU" sz="2400" b="1" dirty="0" smtClean="0"/>
          </a:p>
          <a:p>
            <a:pPr algn="r">
              <a:buNone/>
            </a:pPr>
            <a:r>
              <a:rPr lang="ru-RU" sz="2400" b="1" dirty="0" smtClean="0"/>
              <a:t> </a:t>
            </a:r>
            <a:r>
              <a:rPr lang="ru-RU" sz="2400" b="1" dirty="0" smtClean="0"/>
              <a:t>  Грэхем </a:t>
            </a:r>
            <a:r>
              <a:rPr lang="ru-RU" sz="2400" b="1" dirty="0" err="1" smtClean="0"/>
              <a:t>Гэст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</a:rPr>
              <a:t>ЗНАЕТ </a:t>
            </a:r>
            <a:r>
              <a:rPr lang="ru-RU" sz="1600" b="1" dirty="0" smtClean="0"/>
              <a:t>(обладает максимальным багажом знаний в своей профессии);</a:t>
            </a:r>
          </a:p>
          <a:p>
            <a:pPr lvl="0"/>
            <a:r>
              <a:rPr lang="ru-RU" sz="1600" b="1" dirty="0" smtClean="0">
                <a:solidFill>
                  <a:srgbClr val="C00000"/>
                </a:solidFill>
              </a:rPr>
              <a:t>УМЕЕТ</a:t>
            </a:r>
            <a:r>
              <a:rPr lang="ru-RU" sz="1600" b="1" dirty="0" smtClean="0"/>
              <a:t> (успешно применяет эти знания на практике);</a:t>
            </a:r>
          </a:p>
          <a:p>
            <a:pPr lvl="0"/>
            <a:r>
              <a:rPr lang="ru-RU" sz="1600" b="1" dirty="0" smtClean="0">
                <a:solidFill>
                  <a:srgbClr val="C00000"/>
                </a:solidFill>
              </a:rPr>
              <a:t>ЛИДИРУЕТ</a:t>
            </a:r>
            <a:r>
              <a:rPr lang="ru-RU" sz="1600" b="1" dirty="0" smtClean="0"/>
              <a:t> (демонстрирует наилучшие результаты работы);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УЧИТ</a:t>
            </a:r>
            <a:r>
              <a:rPr lang="ru-RU" sz="1600" b="1" dirty="0" smtClean="0"/>
              <a:t> (передает свои знания и опыт);РАСТЕТ (постоянно находится в процессе самосовершенствования и роста). </a:t>
            </a:r>
          </a:p>
          <a:p>
            <a:r>
              <a:rPr lang="ru-RU" sz="1600" b="1" dirty="0" smtClean="0"/>
              <a:t>Это человек, который не устает учить людей своей команды тому, что умеет сам, и с полной отдачей учится тому, чего сам пока не умеет.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Наставник — это тот, кто: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kouchi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876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2500306"/>
            <a:ext cx="57150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500" b="1" dirty="0" smtClean="0"/>
          </a:p>
          <a:p>
            <a:pPr algn="just"/>
            <a:endParaRPr lang="ru-RU" sz="1500" b="1" dirty="0" smtClean="0"/>
          </a:p>
          <a:p>
            <a:pPr algn="just"/>
            <a:endParaRPr lang="ru-RU" sz="1500" b="1" dirty="0" smtClean="0"/>
          </a:p>
          <a:p>
            <a:pPr algn="just"/>
            <a:endParaRPr lang="ru-RU" sz="1500" b="1" dirty="0" smtClean="0"/>
          </a:p>
          <a:p>
            <a:r>
              <a:rPr lang="ru-RU" sz="1600" b="1" dirty="0" smtClean="0"/>
              <a:t>Формы работы</a:t>
            </a:r>
            <a:r>
              <a:rPr lang="ru-RU" sz="1600" dirty="0" smtClean="0"/>
              <a:t>:  семинары, практикумы, обучение на рабочем месте, тренинги, круглые столы, </a:t>
            </a:r>
            <a:r>
              <a:rPr lang="ru-RU" sz="1600" dirty="0" err="1" smtClean="0"/>
              <a:t>дистантные</a:t>
            </a:r>
            <a:r>
              <a:rPr lang="ru-RU" sz="1600" dirty="0" smtClean="0"/>
              <a:t> формы.</a:t>
            </a:r>
          </a:p>
          <a:p>
            <a:pPr>
              <a:buNone/>
            </a:pPr>
            <a:r>
              <a:rPr lang="ru-RU" sz="1600" dirty="0" smtClean="0"/>
              <a:t>   Технологии – практико-ориентированные и личностно-ориентированные, дифференцированные, в зависимости от уровня развития профессиональной культуры педагогов (</a:t>
            </a:r>
            <a:r>
              <a:rPr lang="ru-RU" sz="1600" dirty="0" err="1" smtClean="0"/>
              <a:t>тьюторская</a:t>
            </a:r>
            <a:r>
              <a:rPr lang="ru-RU" sz="1600" dirty="0" smtClean="0"/>
              <a:t>, менторская, </a:t>
            </a:r>
            <a:r>
              <a:rPr lang="ru-RU" sz="1600" dirty="0" err="1" smtClean="0"/>
              <a:t>коучинга</a:t>
            </a:r>
            <a:r>
              <a:rPr lang="ru-RU" sz="1600" dirty="0" smtClean="0"/>
              <a:t>, технология </a:t>
            </a:r>
            <a:r>
              <a:rPr lang="ru-RU" sz="1600" dirty="0" err="1" smtClean="0"/>
              <a:t>модерации</a:t>
            </a:r>
            <a:r>
              <a:rPr lang="ru-RU" sz="1600" dirty="0" smtClean="0"/>
              <a:t>)</a:t>
            </a:r>
          </a:p>
          <a:p>
            <a:pPr>
              <a:buNone/>
            </a:pPr>
            <a:r>
              <a:rPr lang="ru-RU" sz="1600" dirty="0" smtClean="0"/>
              <a:t>   Охват педагогов - 4154 чел.</a:t>
            </a:r>
          </a:p>
          <a:p>
            <a:pPr>
              <a:buNone/>
            </a:pPr>
            <a:r>
              <a:rPr lang="ru-RU" sz="1600" dirty="0" smtClean="0"/>
              <a:t>    С 2017 года в экспериментальном режиме идёт апробация  различных технологий наставничества в 22 педагогических коллективах 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65403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Апробация модели наставничества в 2017 – 2018 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832634"/>
          <a:ext cx="7215238" cy="644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14314"/>
                <a:gridCol w="4214842"/>
              </a:tblGrid>
              <a:tr h="167214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Тьюторы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Школа управленца – 7 муниципальных </a:t>
                      </a:r>
                      <a:r>
                        <a:rPr lang="ru-RU" dirty="0" err="1" smtClean="0"/>
                        <a:t>тьюторов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ГМО учителей –предметников и ст. воспитателей ДОУ – 270 чел.</a:t>
                      </a:r>
                    </a:p>
                    <a:p>
                      <a:r>
                        <a:rPr lang="ru-RU" dirty="0" smtClean="0"/>
                        <a:t>ОО – модуль «Современный урок»  - 22 ОУ</a:t>
                      </a:r>
                      <a:endParaRPr lang="ru-RU" dirty="0"/>
                    </a:p>
                  </a:txBody>
                  <a:tcPr/>
                </a:tc>
              </a:tr>
              <a:tr h="1144097">
                <a:tc gridSpan="2">
                  <a:txBody>
                    <a:bodyPr/>
                    <a:lstStyle/>
                    <a:p>
                      <a:r>
                        <a:rPr lang="ru-RU" sz="1800" b="1" dirty="0" err="1" smtClean="0"/>
                        <a:t>Коучи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Методическая</a:t>
                      </a:r>
                      <a:r>
                        <a:rPr lang="ru-RU" baseline="0" dirty="0" smtClean="0"/>
                        <a:t> служба Управления образования г. Казани (</a:t>
                      </a:r>
                      <a:r>
                        <a:rPr lang="ru-RU" dirty="0" smtClean="0"/>
                        <a:t>53 О) – 3207 учителей, 53 руководитель ОУ, 159зам. директоров по УР ,ВР, НО,)</a:t>
                      </a:r>
                      <a:endParaRPr lang="ru-RU" dirty="0"/>
                    </a:p>
                  </a:txBody>
                  <a:tcPr/>
                </a:tc>
              </a:tr>
              <a:tr h="1408119">
                <a:tc gridSpan="2">
                  <a:txBody>
                    <a:bodyPr/>
                    <a:lstStyle/>
                    <a:p>
                      <a:r>
                        <a:rPr lang="ru-RU" sz="1800" b="1" dirty="0" smtClean="0"/>
                        <a:t>Менторы</a:t>
                      </a:r>
                      <a:endParaRPr lang="ru-RU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Наставники в ОО, методическая команда, руководители ОО,</a:t>
                      </a:r>
                      <a:r>
                        <a:rPr lang="ru-RU" dirty="0" smtClean="0"/>
                        <a:t> Школа молодого учителя – 250 человек , Тренинги «Международные практики обучения»</a:t>
                      </a:r>
                      <a:endParaRPr lang="ru-RU" dirty="0"/>
                    </a:p>
                  </a:txBody>
                  <a:tcPr/>
                </a:tc>
              </a:tr>
              <a:tr h="44003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Кураторы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Апробация «кураторской </a:t>
                      </a:r>
                      <a:r>
                        <a:rPr lang="ru-RU" dirty="0" err="1" smtClean="0"/>
                        <a:t>стодневки</a:t>
                      </a:r>
                      <a:r>
                        <a:rPr lang="ru-RU" dirty="0" smtClean="0"/>
                        <a:t>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Готовность  командой поработать в др. с педагогическим и коллективами</a:t>
                      </a:r>
                      <a:endParaRPr lang="ru-RU" dirty="0"/>
                    </a:p>
                  </a:txBody>
                  <a:tcPr/>
                </a:tc>
              </a:tr>
              <a:tr h="70406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Мобильная команда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249">
                <a:tc gridSpan="3">
                  <a:txBody>
                    <a:bodyPr/>
                    <a:lstStyle/>
                    <a:p>
                      <a:r>
                        <a:rPr lang="ru-RU" sz="2000" b="1" dirty="0" smtClean="0"/>
                        <a:t>Модели:</a:t>
                      </a:r>
                      <a:r>
                        <a:rPr lang="ru-RU" sz="2000" b="1" baseline="0" dirty="0" smtClean="0"/>
                        <a:t> каскадная, паутина, кластер, линейная 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наставничествоНовая папка\Дорожные карты профстандартаНовая папка\Дорожная карта _ Стандарт 'ПЕДАГОГ'_files\Slaj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5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Глоссарий В КОНТЕКСТЕ НЕПРЕРЫВНОГО ОБРАЗОВАНИЯ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b="1" cap="all" dirty="0" smtClean="0">
                <a:solidFill>
                  <a:schemeClr val="tx2">
                    <a:lumMod val="75000"/>
                  </a:schemeClr>
                </a:solidFill>
              </a:rPr>
              <a:t>КОУЧ», «МЕНТОР», «ТЬЮТОР», «ФАСИЛИТАТОР», «ЭДВАЙЗЕР»,» </a:t>
            </a:r>
            <a:r>
              <a:rPr lang="ru-RU" b="1" cap="all" dirty="0" err="1" smtClean="0">
                <a:solidFill>
                  <a:schemeClr val="tx2">
                    <a:lumMod val="75000"/>
                  </a:schemeClr>
                </a:solidFill>
              </a:rPr>
              <a:t>Баддинг</a:t>
            </a:r>
            <a:r>
              <a:rPr lang="ru-RU" b="1" cap="all" dirty="0" smtClean="0"/>
              <a:t>»</a:t>
            </a:r>
            <a:endParaRPr lang="ru-RU" dirty="0" smtClean="0"/>
          </a:p>
          <a:p>
            <a:r>
              <a:rPr lang="ru-RU" dirty="0" smtClean="0"/>
              <a:t>В современном международном понимании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коуч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dirty="0" smtClean="0"/>
              <a:t>– это специалист, который способствует успешному достижению определенной цели, получению позитивно сформулированных новых результатов в жизни и работе)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Ментор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/>
              <a:t>(тот, кто наставляет) – руководитель, учитель, наставник, воспитатель, «</a:t>
            </a:r>
            <a:r>
              <a:rPr lang="ru-RU" dirty="0" err="1" smtClean="0"/>
              <a:t>Менторство</a:t>
            </a:r>
            <a:r>
              <a:rPr lang="ru-RU" dirty="0" smtClean="0"/>
              <a:t>» подразумевает отношения наставничества между человеком, не имеющим опыта в какой-то области, и человеком более опытным</a:t>
            </a:r>
          </a:p>
          <a:p>
            <a:r>
              <a:rPr lang="ru-RU" dirty="0" smtClean="0"/>
              <a:t>В современной образовательной практике можно выделить три основные функции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эдвайзера</a:t>
            </a:r>
            <a:r>
              <a:rPr lang="ru-RU" dirty="0" smtClean="0"/>
              <a:t>: 1) помогать личностному росту; 2) помогать в разработке </a:t>
            </a:r>
            <a:r>
              <a:rPr lang="ru-RU" dirty="0" err="1" smtClean="0"/>
              <a:t>контента</a:t>
            </a:r>
            <a:r>
              <a:rPr lang="ru-RU" dirty="0" smtClean="0"/>
              <a:t> учебных программ; 3) помогать поддерживать традиции в профессиональной культуре конкретного учреждения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Фасилитатор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/>
              <a:t>(англ. </a:t>
            </a:r>
            <a:r>
              <a:rPr lang="ru-RU" i="1" dirty="0" err="1" smtClean="0"/>
              <a:t>facilitator</a:t>
            </a:r>
            <a:r>
              <a:rPr lang="ru-RU" dirty="0" smtClean="0"/>
              <a:t>, от лат. </a:t>
            </a:r>
            <a:r>
              <a:rPr lang="ru-RU" i="1" dirty="0" err="1" smtClean="0"/>
              <a:t>facilis</a:t>
            </a:r>
            <a:r>
              <a:rPr lang="ru-RU" dirty="0" smtClean="0"/>
              <a:t> – легкий, удобный) – это человек, обеспечивающий успешную групповую коммуникацию. Обеспечивая соблюдение правил встречи, ее процедуры и регламента, </a:t>
            </a:r>
            <a:r>
              <a:rPr lang="ru-RU" dirty="0" err="1" smtClean="0"/>
              <a:t>фасилитатор</a:t>
            </a:r>
            <a:r>
              <a:rPr lang="ru-RU" dirty="0" smtClean="0"/>
              <a:t> позволяет участникам сконцентрироваться на ее целях и содержании.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Баддинг</a:t>
            </a:r>
            <a:r>
              <a:rPr lang="ru-RU" b="1" dirty="0" smtClean="0"/>
              <a:t> </a:t>
            </a:r>
            <a:r>
              <a:rPr lang="ru-RU" dirty="0" smtClean="0"/>
              <a:t>- этот подвид наставничества ориентирован на обучение и поддержку новоприбывшего работника. Если наставничество как вид обучения направлено на развитие персонала, то </a:t>
            </a:r>
            <a:r>
              <a:rPr lang="ru-RU" dirty="0" err="1" smtClean="0"/>
              <a:t>баддинг</a:t>
            </a:r>
            <a:r>
              <a:rPr lang="ru-RU" dirty="0" smtClean="0"/>
              <a:t> ставит целью в первую очередь </a:t>
            </a:r>
            <a:r>
              <a:rPr lang="ru-RU" dirty="0" err="1" smtClean="0"/>
              <a:t>психоэмоциональную</a:t>
            </a:r>
            <a:r>
              <a:rPr lang="ru-RU" dirty="0" smtClean="0"/>
              <a:t> поддержку новичка. 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Бенчмаркинг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дает возможность «увидеть себя со стороны» − объективно проанализировать свои сильные и слабые стороны.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E:\наставничествоНовая папка\менторствоа\i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290" y="0"/>
            <a:ext cx="8579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73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Команда стартапа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r>
              <a:rPr lang="ru-RU" sz="3400" dirty="0" smtClean="0">
                <a:latin typeface="Times New Roman"/>
                <a:ea typeface="Times New Roman"/>
              </a:rPr>
              <a:t>Любой </a:t>
            </a:r>
            <a:r>
              <a:rPr lang="ru-RU" sz="3400" dirty="0">
                <a:latin typeface="Times New Roman"/>
                <a:ea typeface="Times New Roman"/>
              </a:rPr>
              <a:t>начинающий </a:t>
            </a:r>
            <a:r>
              <a:rPr lang="ru-RU" sz="3400" dirty="0" smtClean="0">
                <a:latin typeface="Times New Roman"/>
                <a:ea typeface="Times New Roman"/>
              </a:rPr>
              <a:t>руководитель не </a:t>
            </a:r>
            <a:r>
              <a:rPr lang="ru-RU" sz="3400" dirty="0">
                <a:latin typeface="Times New Roman"/>
                <a:ea typeface="Times New Roman"/>
              </a:rPr>
              <a:t>может точно знать, чего именно он не знает. Рид Хоффман, основатель LinkedIn, как-то </a:t>
            </a:r>
            <a:r>
              <a:rPr lang="ru-RU" sz="34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сказал</a:t>
            </a:r>
            <a:r>
              <a:rPr lang="ru-RU" sz="3400" dirty="0">
                <a:latin typeface="Times New Roman"/>
                <a:ea typeface="Times New Roman"/>
              </a:rPr>
              <a:t>: «Основать стартап — это как скинуть себя со скалы и по пути вниз попытаться собрать самолёт». Ментор — это человек, который уже собирал такой самолёт; так что он помогает новичку это сделать.</a:t>
            </a:r>
          </a:p>
          <a:p>
            <a:r>
              <a:rPr lang="ru-RU" sz="3400" dirty="0">
                <a:latin typeface="Times New Roman"/>
                <a:ea typeface="Times New Roman"/>
              </a:rPr>
              <a:t>Ментор бывает полезен, во-первых, как источник полезных связей; во-вторых, как человек, компетентный в той или иной сфере. Он поможет решить проблемы </a:t>
            </a:r>
            <a:r>
              <a:rPr lang="ru-RU" sz="3400" dirty="0" smtClean="0">
                <a:latin typeface="Times New Roman"/>
                <a:ea typeface="Times New Roman"/>
              </a:rPr>
              <a:t>имиджа и </a:t>
            </a:r>
            <a:r>
              <a:rPr lang="ru-RU" sz="3400" dirty="0">
                <a:latin typeface="Times New Roman"/>
                <a:ea typeface="Times New Roman"/>
              </a:rPr>
              <a:t>маркетинга. Скажем, у вас пробелы в знаниях, и вы не понимаете, как вывести тот или иной продукт на </a:t>
            </a:r>
            <a:r>
              <a:rPr lang="ru-RU" sz="3400" dirty="0" smtClean="0">
                <a:latin typeface="Times New Roman"/>
                <a:ea typeface="Times New Roman"/>
              </a:rPr>
              <a:t>образовательный рынок</a:t>
            </a:r>
            <a:r>
              <a:rPr lang="ru-RU" sz="3400" dirty="0">
                <a:latin typeface="Times New Roman"/>
                <a:ea typeface="Times New Roman"/>
              </a:rPr>
              <a:t>. Или разобраться со </a:t>
            </a:r>
            <a:r>
              <a:rPr lang="ru-RU" sz="3400" dirty="0" smtClean="0">
                <a:latin typeface="Times New Roman"/>
                <a:ea typeface="Times New Roman"/>
              </a:rPr>
              <a:t>структурой организации. </a:t>
            </a:r>
            <a:r>
              <a:rPr lang="ru-RU" sz="3400" dirty="0">
                <a:latin typeface="Times New Roman"/>
                <a:ea typeface="Times New Roman"/>
              </a:rPr>
              <a:t>Ментор может даже посоветовать, как изменить продукт, который вы делаете. Менторы работают по-разному: некоторые встречаются со своей компанией каждую неделю и постоянно находятся на связи, другие — раз в квартал</a:t>
            </a:r>
            <a:r>
              <a:rPr lang="ru-RU" sz="3400" i="1" dirty="0">
                <a:latin typeface="Times New Roman"/>
                <a:ea typeface="Times New Roman"/>
              </a:rPr>
              <a:t> (тогда и проверяют состояние дел).</a:t>
            </a:r>
            <a:endParaRPr lang="ru-RU" sz="3400" dirty="0">
              <a:latin typeface="Times New Roman"/>
              <a:ea typeface="Times New Roman"/>
            </a:endParaRPr>
          </a:p>
          <a:p>
            <a:r>
              <a:rPr lang="ru-RU" sz="3400" dirty="0">
                <a:latin typeface="Times New Roman"/>
                <a:ea typeface="Times New Roman"/>
              </a:rPr>
              <a:t>Идея менторства, личного учителя, передающего опыт и помогающего разобраться в том или ином деле, существует с древних времён </a:t>
            </a:r>
            <a:r>
              <a:rPr lang="ru-RU" sz="3400" i="1" dirty="0">
                <a:latin typeface="Times New Roman"/>
                <a:ea typeface="Times New Roman"/>
              </a:rPr>
              <a:t>(вспомните античных учителей или мастеров и подмастерьев из Средних веков),</a:t>
            </a:r>
            <a:r>
              <a:rPr lang="ru-RU" sz="3400" dirty="0">
                <a:latin typeface="Times New Roman"/>
                <a:ea typeface="Times New Roman"/>
              </a:rPr>
              <a:t> в эпоху стартапов она просто приняла новую форму. Самое полезное — это даже не то, что со стартапами работают более опытные люди, а то, что они помогают посмотреть на всё </a:t>
            </a:r>
            <a:r>
              <a:rPr lang="ru-RU" sz="34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со стороны</a:t>
            </a:r>
            <a:r>
              <a:rPr lang="ru-RU" sz="3400" dirty="0">
                <a:latin typeface="Times New Roman"/>
                <a:ea typeface="Times New Roman"/>
              </a:rPr>
              <a:t>, подносят к делу зеркало и отражают настоящее состояние дел.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400" dirty="0">
                <a:latin typeface="Times New Roman"/>
                <a:ea typeface="Times New Roman"/>
              </a:rPr>
              <a:t> </a:t>
            </a:r>
            <a:r>
              <a:rPr lang="ru-RU" sz="3400" dirty="0">
                <a:ea typeface="Calibri"/>
                <a:cs typeface="Times New Roman"/>
              </a:rPr>
              <a:t>Ментор - это временный член </a:t>
            </a:r>
            <a:r>
              <a:rPr lang="ru-RU" sz="3400" u="sng" dirty="0">
                <a:solidFill>
                  <a:srgbClr val="0000FF"/>
                </a:solidFill>
                <a:ea typeface="Calibri"/>
                <a:cs typeface="Times New Roman"/>
                <a:hlinkClick r:id="rId4" tooltip="Команда стартапа"/>
              </a:rPr>
              <a:t>команды стартапа</a:t>
            </a:r>
            <a:r>
              <a:rPr lang="ru-RU" sz="3400" dirty="0">
                <a:ea typeface="Calibri"/>
                <a:cs typeface="Times New Roman"/>
              </a:rPr>
              <a:t>, исполняющий роль консультанта, помощника, но не такого же исполнителя, как и все остальные 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Менторский клуб необходим молодым проектам и стартапам для: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- поиска новых идей и эффективных практик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- изучения нового опыта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- поиска новых партнёров и единомышленников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  - популяризации отдельных ресурсов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33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Фокус </a:t>
            </a:r>
            <a:r>
              <a:rPr lang="ru-RU" sz="3300" dirty="0">
                <a:solidFill>
                  <a:srgbClr val="C00000"/>
                </a:solidFill>
                <a:latin typeface="Times New Roman"/>
                <a:ea typeface="Times New Roman"/>
              </a:rPr>
              <a:t>работы ментора – персональный </a:t>
            </a:r>
            <a:r>
              <a:rPr lang="ru-RU" sz="33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коучинг!</a:t>
            </a:r>
            <a:endParaRPr lang="ru-RU" sz="33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3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95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Технология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менторства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84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19067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развития 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Роль ментора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Стратегия поведения ментора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 реализации стратегии</a:t>
                      </a:r>
                      <a:endParaRPr lang="ru-RU" dirty="0"/>
                    </a:p>
                  </a:txBody>
                  <a:tcPr/>
                </a:tc>
              </a:tr>
              <a:tr h="20041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Диагностика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Ментор - организатор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-Брать инициативу на себя</a:t>
                      </a:r>
                    </a:p>
                    <a:p>
                      <a:r>
                        <a:rPr lang="ru-RU" sz="1400" b="1" dirty="0" smtClean="0"/>
                        <a:t>-Обращать внимание на отношения и их развитие</a:t>
                      </a:r>
                    </a:p>
                    <a:p>
                      <a:r>
                        <a:rPr lang="ru-RU" sz="1400" b="1" dirty="0" smtClean="0"/>
                        <a:t>-Определять цели и направления стратегии</a:t>
                      </a:r>
                    </a:p>
                    <a:p>
                      <a:r>
                        <a:rPr lang="ru-RU" sz="1400" b="1" dirty="0" smtClean="0"/>
                        <a:t>-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-Слушать</a:t>
                      </a:r>
                    </a:p>
                    <a:p>
                      <a:r>
                        <a:rPr lang="ru-RU" sz="1400" dirty="0" smtClean="0"/>
                        <a:t>-Задавать открытые вопросы</a:t>
                      </a:r>
                    </a:p>
                    <a:p>
                      <a:r>
                        <a:rPr lang="ru-RU" sz="1400" dirty="0" smtClean="0"/>
                        <a:t>-Обсуждать план действий</a:t>
                      </a:r>
                      <a:endParaRPr lang="ru-RU" sz="1400" dirty="0"/>
                    </a:p>
                  </a:txBody>
                  <a:tcPr/>
                </a:tc>
              </a:tr>
              <a:tr h="152860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Переосмысление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Ментор - участник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-Поддерживать и давать рекомендации</a:t>
                      </a:r>
                    </a:p>
                    <a:p>
                      <a:r>
                        <a:rPr lang="ru-RU" sz="1400" dirty="0" smtClean="0"/>
                        <a:t>-Обучать и демонстрировать навыки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-Слушать и ставить задачи</a:t>
                      </a:r>
                    </a:p>
                    <a:p>
                      <a:r>
                        <a:rPr lang="ru-RU" sz="1400" dirty="0" smtClean="0"/>
                        <a:t>-Задавать открытые и закрытые вопросы</a:t>
                      </a:r>
                    </a:p>
                    <a:p>
                      <a:r>
                        <a:rPr lang="ru-RU" sz="1400" dirty="0" smtClean="0"/>
                        <a:t>-Выделять сильные и слабые стороны</a:t>
                      </a:r>
                      <a:endParaRPr lang="ru-RU" sz="1400" dirty="0"/>
                    </a:p>
                  </a:txBody>
                  <a:tcPr/>
                </a:tc>
              </a:tr>
              <a:tr h="129081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Планирование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Ментор - советник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Проанализировать</a:t>
                      </a:r>
                      <a:r>
                        <a:rPr lang="ru-RU" sz="1400" baseline="0" dirty="0" smtClean="0"/>
                        <a:t> выбор действий и их последствия</a:t>
                      </a:r>
                    </a:p>
                    <a:p>
                      <a:r>
                        <a:rPr lang="ru-RU" sz="1400" baseline="0" dirty="0" smtClean="0"/>
                        <a:t>-Обсудить план действий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-Поощрять </a:t>
                      </a:r>
                      <a:r>
                        <a:rPr lang="ru-RU" sz="1400" dirty="0" err="1" smtClean="0"/>
                        <a:t>креативный</a:t>
                      </a:r>
                      <a:r>
                        <a:rPr lang="ru-RU" sz="1400" baseline="0" dirty="0" smtClean="0"/>
                        <a:t> способ</a:t>
                      </a:r>
                      <a:r>
                        <a:rPr lang="ru-RU" sz="1400" dirty="0" smtClean="0"/>
                        <a:t> мышления</a:t>
                      </a:r>
                    </a:p>
                    <a:p>
                      <a:r>
                        <a:rPr lang="ru-RU" sz="1400" dirty="0" smtClean="0"/>
                        <a:t>- Отслеживать прогресс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1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Методическая функция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тьютора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- </a:t>
            </a:r>
            <a:r>
              <a:rPr lang="ru-RU" sz="1600" b="1" dirty="0" smtClean="0"/>
              <a:t>Создание</a:t>
            </a:r>
            <a:r>
              <a:rPr lang="ru-RU" sz="1600" dirty="0" smtClean="0"/>
              <a:t> необходимых средств для организации учебного процесса (специальных заданий, комплектов вопросов, набора конкретных ситуаций, иллюстративного материала и др.)</a:t>
            </a:r>
          </a:p>
          <a:p>
            <a:pPr>
              <a:buNone/>
            </a:pPr>
            <a:r>
              <a:rPr lang="ru-RU" sz="1600" dirty="0" smtClean="0"/>
              <a:t>  -  </a:t>
            </a:r>
            <a:r>
              <a:rPr lang="ru-RU" sz="1600" b="1" dirty="0" smtClean="0"/>
              <a:t>Разработка</a:t>
            </a:r>
            <a:r>
              <a:rPr lang="ru-RU" sz="1600" dirty="0" smtClean="0"/>
              <a:t> различных контрольно-диагностических методик: перечня контрольных вопросов, анкет, опросных листов, информационных карт, тестовых материалов и др.</a:t>
            </a:r>
          </a:p>
          <a:p>
            <a:pPr>
              <a:buNone/>
            </a:pPr>
            <a:r>
              <a:rPr lang="ru-RU" sz="1600" dirty="0" smtClean="0"/>
              <a:t>   </a:t>
            </a:r>
            <a:r>
              <a:rPr lang="ru-RU" sz="1600" b="1" dirty="0" smtClean="0"/>
              <a:t>- Анализ и описание </a:t>
            </a:r>
            <a:r>
              <a:rPr lang="ru-RU" sz="1600" dirty="0" smtClean="0"/>
              <a:t>собственного </a:t>
            </a:r>
            <a:r>
              <a:rPr lang="ru-RU" sz="1600" dirty="0" err="1" smtClean="0"/>
              <a:t>тьюторского</a:t>
            </a:r>
            <a:r>
              <a:rPr lang="ru-RU" sz="1600" dirty="0" smtClean="0"/>
              <a:t> опыта</a:t>
            </a:r>
          </a:p>
          <a:p>
            <a:pPr>
              <a:buNone/>
            </a:pPr>
            <a:r>
              <a:rPr lang="ru-RU" sz="1600" dirty="0" smtClean="0"/>
              <a:t>  - </a:t>
            </a:r>
            <a:r>
              <a:rPr lang="ru-RU" sz="1600" b="1" dirty="0" smtClean="0"/>
              <a:t>Внедрение </a:t>
            </a:r>
            <a:r>
              <a:rPr lang="ru-RU" sz="1600" dirty="0" smtClean="0"/>
              <a:t>в собственную деятельность эффективного опыта других </a:t>
            </a:r>
            <a:r>
              <a:rPr lang="ru-RU" sz="1600" dirty="0" err="1" smtClean="0"/>
              <a:t>тьюторов</a:t>
            </a:r>
            <a:endParaRPr lang="ru-RU" sz="1600" dirty="0" smtClean="0"/>
          </a:p>
          <a:p>
            <a:pPr algn="ctr"/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Основные техники работы </a:t>
            </a:r>
            <a:r>
              <a:rPr lang="ru-RU" sz="2400" b="1" dirty="0" smtClean="0">
                <a:solidFill>
                  <a:prstClr val="black"/>
                </a:solidFill>
                <a:ea typeface="+mj-ea"/>
                <a:cs typeface="+mj-cs"/>
              </a:rPr>
              <a:t>тьютора</a:t>
            </a:r>
          </a:p>
          <a:p>
            <a:pPr lvl="0"/>
            <a:r>
              <a:rPr lang="ru-RU" sz="1900" b="1" dirty="0">
                <a:solidFill>
                  <a:prstClr val="black"/>
                </a:solidFill>
              </a:rPr>
              <a:t>План-карта источников, где так или иначе можно  найти материал для ответа, маршрут и инструкция его прохождения</a:t>
            </a:r>
          </a:p>
          <a:p>
            <a:pPr lvl="0"/>
            <a:r>
              <a:rPr lang="ru-RU" sz="1900" b="1" dirty="0">
                <a:solidFill>
                  <a:prstClr val="black"/>
                </a:solidFill>
              </a:rPr>
              <a:t>Вопросные техники (тьюторы создают различные  рабочие типологии вопросов)</a:t>
            </a:r>
          </a:p>
          <a:p>
            <a:pPr lvl="0"/>
            <a:r>
              <a:rPr lang="ru-RU" sz="1900" b="1" dirty="0">
                <a:solidFill>
                  <a:prstClr val="black"/>
                </a:solidFill>
              </a:rPr>
              <a:t>Образовательные портфолио</a:t>
            </a:r>
          </a:p>
          <a:p>
            <a:pPr lvl="0"/>
            <a:r>
              <a:rPr lang="ru-RU" sz="1900" b="1" dirty="0">
                <a:solidFill>
                  <a:prstClr val="black"/>
                </a:solidFill>
              </a:rPr>
              <a:t>Презентация найденных ответов в кругу</a:t>
            </a:r>
            <a:endParaRPr lang="ru-RU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800" b="1" kern="0" dirty="0">
                <a:solidFill>
                  <a:schemeClr val="tx2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Технологический пакет «</a:t>
            </a:r>
            <a:r>
              <a:rPr lang="ru-RU" sz="2800" b="1" kern="0" dirty="0" smtClean="0">
                <a:solidFill>
                  <a:schemeClr val="tx2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Горизонт»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Техники, работающие на выстраивание перспектив, целевых областей, идеальных образов. </a:t>
            </a:r>
          </a:p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Создание условий для формирования обучающимся образа будущего. </a:t>
            </a:r>
          </a:p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Организация процесса целеполагания в образовании. </a:t>
            </a:r>
          </a:p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Проявление имеющихся сильных сторон и точек роста в достижении цели. </a:t>
            </a:r>
          </a:p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Средства ближнего и дальнего планирования образовательной деятельности.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377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Технологический пакет «Зеркала»</a:t>
            </a:r>
            <a:r>
              <a:rPr lang="ru-RU" sz="3000" b="1" kern="0" dirty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(техники отображения достижений</a:t>
            </a:r>
            <a:r>
              <a:rPr lang="ru-RU" sz="2400" b="1" kern="0" dirty="0">
                <a:solidFill>
                  <a:srgbClr val="000000"/>
                </a:solidFill>
                <a:latin typeface="Century Gothic"/>
              </a:rPr>
              <a:t>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lvl="0" indent="-382588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Создание условий  для рефлексивно-аналитической деятельности. </a:t>
            </a:r>
          </a:p>
          <a:p>
            <a:pPr marL="419100" lvl="0" indent="-382588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Формы организации рефлексии образовательного процесса. </a:t>
            </a:r>
          </a:p>
          <a:p>
            <a:pPr marL="419100" lvl="0" indent="-382588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Открытые формы мониторинга </a:t>
            </a: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</a:rPr>
              <a:t>данного процесса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marL="419100" lvl="0" indent="-382588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Методы аутентичного оценивания.  </a:t>
            </a:r>
          </a:p>
          <a:p>
            <a:pPr marL="419100" lvl="0" indent="-382588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</a:rPr>
              <a:t>Использование методов психологической диагностики как средств организации «внешнего» взгляда на личностные и деятельностные характеристики человека.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53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Технологический пакет «Бумеранги» (сравнивание себя с собой – идеальных образов и реальных 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latin typeface="Century Gothic"/>
              </a:rPr>
              <a:t>достижений)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</a:rPr>
              <a:t>Методики соотнесения результатов и целей.  </a:t>
            </a:r>
          </a:p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</a:rPr>
              <a:t>Открытые формы мониторинга текущих результатов. </a:t>
            </a:r>
          </a:p>
          <a:p>
            <a:pPr marL="419100" lvl="0" indent="-382588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</a:rPr>
              <a:t>Организация самостоятельного отслеживания уровня адекватности реального пути ранее намеченной траектории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02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Формы работы тьютора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1800" kern="0" dirty="0">
                <a:solidFill>
                  <a:srgbClr val="0000FF"/>
                </a:solidFill>
                <a:latin typeface="Times New Roman" pitchFamily="18" charset="0"/>
              </a:rPr>
              <a:t>Тьюторский час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</a:rPr>
              <a:t> — на нем выявляются удачи и неудачи произошедшего, делаются открытия — что нового обучающийся увидел в себе, формулируются предложения на будущее.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1800" kern="0" dirty="0">
                <a:solidFill>
                  <a:srgbClr val="0000FF"/>
                </a:solidFill>
                <a:latin typeface="Times New Roman" pitchFamily="18" charset="0"/>
              </a:rPr>
              <a:t>Тьюторский контроль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</a:rPr>
              <a:t> — индивидуальная контролирующая работа тьютора, направленная на использование знаний, умений и навыков обучающихся, обсуждение затруднений, ошибок и решение проблем.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1800" kern="0" dirty="0">
                <a:solidFill>
                  <a:srgbClr val="0000FF"/>
                </a:solidFill>
                <a:latin typeface="Times New Roman" pitchFamily="18" charset="0"/>
              </a:rPr>
              <a:t>Тьюторский клуб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</a:rPr>
              <a:t> — коллективная деятельность обучающихся и тьютора, направленная на формирование общих интересов и ослабление коммуникативных барьеров.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1800" kern="0" dirty="0">
                <a:solidFill>
                  <a:srgbClr val="0000FF"/>
                </a:solidFill>
                <a:latin typeface="Times New Roman" pitchFamily="18" charset="0"/>
              </a:rPr>
              <a:t>Работа с учебным материалом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</a:rPr>
              <a:t> — индивидуальная и поддерживающая тьюторская работа, направленная на освоение обучающимися представленного материала.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1800" kern="0" dirty="0">
                <a:solidFill>
                  <a:srgbClr val="0000FF"/>
                </a:solidFill>
                <a:latin typeface="Times New Roman" pitchFamily="18" charset="0"/>
              </a:rPr>
              <a:t>Тьюториал </a:t>
            </a:r>
            <a:r>
              <a:rPr lang="ru-RU" sz="1800" kern="0" dirty="0">
                <a:solidFill>
                  <a:srgbClr val="000000"/>
                </a:solidFill>
                <a:latin typeface="Times New Roman" pitchFamily="18" charset="0"/>
              </a:rPr>
              <a:t>— коллективная деятельность тьютора и обучающихся в виде открытого занятия с применением методов интерактивного и интенсивного обучения, направленная на приобретение опыта использования модельных, стандартных и нестандартных ситуаций, развитие мыслительных, коммуникативных и рефлексивных способностей педагогов</a:t>
            </a:r>
            <a:r>
              <a:rPr lang="ru-RU" sz="1800" kern="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•"/>
            </a:pPr>
            <a:r>
              <a:rPr lang="ru-RU" sz="1800" kern="0" dirty="0" smtClean="0">
                <a:solidFill>
                  <a:srgbClr val="C00000"/>
                </a:solidFill>
                <a:latin typeface="Times New Roman" pitchFamily="18" charset="0"/>
              </a:rPr>
              <a:t>Каждый учитель тьютором не станет,но он должен иметь тьюторскую культуру, обладать технологией тьюторского сопровождения!</a:t>
            </a:r>
            <a:endParaRPr lang="ru-RU" sz="1800" kern="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6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наставничествоНовая папка\Дорожные карты профстандартаНовая папка\Дорожная карта _ Стандарт 'ПЕДАГОГ'_files\Slaj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0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Коучинг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5"/>
            <a:ext cx="80335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Коучинг</a:t>
            </a:r>
            <a:r>
              <a:rPr lang="ru-RU" b="1" dirty="0" smtClean="0"/>
              <a:t> </a:t>
            </a:r>
            <a:r>
              <a:rPr lang="ru-RU" b="1" dirty="0" smtClean="0"/>
              <a:t>– </a:t>
            </a:r>
            <a:r>
              <a:rPr lang="ru-RU" dirty="0" smtClean="0"/>
              <a:t>комплекс мероприятий( процесс), направленный на то, чтобы максимально полно  раскрыть потенциал сотрудника и добиться от него полной отдачи в работе.</a:t>
            </a:r>
          </a:p>
          <a:p>
            <a:r>
              <a:rPr lang="ru-RU" b="1" dirty="0" smtClean="0"/>
              <a:t>   Коучи берут на себя ответственность:</a:t>
            </a:r>
          </a:p>
          <a:p>
            <a:r>
              <a:rPr lang="ru-RU" b="1" dirty="0" smtClean="0"/>
              <a:t>- Выявлять, прояснять  те цели, которых желает достичь учитель</a:t>
            </a:r>
          </a:p>
          <a:p>
            <a:r>
              <a:rPr lang="ru-RU" b="1" dirty="0" smtClean="0"/>
              <a:t>- Стимулировать самостоятельные открытия</a:t>
            </a:r>
          </a:p>
          <a:p>
            <a:r>
              <a:rPr lang="ru-RU" b="1" dirty="0" smtClean="0"/>
              <a:t>- Выявлять разработанные решения и стратегии</a:t>
            </a:r>
          </a:p>
          <a:p>
            <a:r>
              <a:rPr lang="ru-RU" b="1" dirty="0"/>
              <a:t> </a:t>
            </a:r>
            <a:r>
              <a:rPr lang="ru-RU" b="1" dirty="0" smtClean="0"/>
              <a:t>- Считать педагога ответственным и надёжным</a:t>
            </a:r>
          </a:p>
          <a:p>
            <a:pPr marL="285750" indent="-285750">
              <a:buFontTx/>
              <a:buChar char="-"/>
            </a:pPr>
            <a:endParaRPr lang="ru-RU" b="1" dirty="0" smtClean="0"/>
          </a:p>
          <a:p>
            <a:pPr algn="ctr"/>
            <a:r>
              <a:rPr lang="ru-RU" b="1" dirty="0" smtClean="0"/>
              <a:t>Этапы коучинга</a:t>
            </a:r>
          </a:p>
          <a:p>
            <a:r>
              <a:rPr lang="ru-RU" b="1" dirty="0" smtClean="0"/>
              <a:t> - Постановка цели</a:t>
            </a:r>
          </a:p>
          <a:p>
            <a:r>
              <a:rPr lang="ru-RU" b="1" dirty="0"/>
              <a:t> </a:t>
            </a:r>
            <a:r>
              <a:rPr lang="ru-RU" b="1" dirty="0" smtClean="0"/>
              <a:t>- Проверка реального пооложения вещей</a:t>
            </a:r>
          </a:p>
          <a:p>
            <a:r>
              <a:rPr lang="ru-RU" b="1" dirty="0" smtClean="0"/>
              <a:t> -  Построение путей достижения целей</a:t>
            </a:r>
          </a:p>
          <a:p>
            <a:r>
              <a:rPr lang="ru-RU" b="1" dirty="0" smtClean="0"/>
              <a:t> -  Достижение (этап воли)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E:\наставничествоНовая папка\Работа с персоналомНовая папка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33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E:\наставничествоНовая папка\Работа с персоналомНовая пап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17864" cy="6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3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kern="1800" dirty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Инструменты коучинга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b="1" dirty="0">
                <a:latin typeface="Georgia"/>
                <a:ea typeface="Times New Roman"/>
                <a:cs typeface="Times New Roman"/>
              </a:rPr>
              <a:t> </a:t>
            </a:r>
            <a:r>
              <a:rPr lang="ru-RU" sz="2000" b="1" dirty="0" smtClean="0">
                <a:latin typeface="Georgia"/>
                <a:ea typeface="Times New Roman"/>
                <a:cs typeface="Times New Roman"/>
              </a:rPr>
              <a:t>Пирамида логических уровней</a:t>
            </a: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Колесо баланса</a:t>
            </a: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Декартовы вопросы</a:t>
            </a: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Работа со стрессом</a:t>
            </a: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Отлов гремлинов. </a:t>
            </a: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Утренние и вечерние вопросы.</a:t>
            </a: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Смените рамку или что такое </a:t>
            </a:r>
            <a:r>
              <a:rPr lang="ru-RU" sz="2000" dirty="0" err="1" smtClean="0">
                <a:latin typeface="Georgia"/>
                <a:ea typeface="Times New Roman"/>
                <a:cs typeface="Times New Roman"/>
              </a:rPr>
              <a:t>рефрейминг</a:t>
            </a:r>
            <a:r>
              <a:rPr lang="ru-RU" sz="2000" dirty="0" smtClean="0">
                <a:latin typeface="Georgia"/>
                <a:ea typeface="Times New Roman"/>
                <a:cs typeface="Times New Roman"/>
              </a:rPr>
              <a:t>?   </a:t>
            </a: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Стол менторов и демонстрационная </a:t>
            </a:r>
            <a:r>
              <a:rPr lang="ru-RU" sz="2000" dirty="0" err="1" smtClean="0">
                <a:latin typeface="Georgia"/>
                <a:ea typeface="Times New Roman"/>
                <a:cs typeface="Times New Roman"/>
              </a:rPr>
              <a:t>коуч-сессия</a:t>
            </a:r>
            <a:endParaRPr lang="ru-RU" sz="2000" dirty="0" smtClean="0">
              <a:latin typeface="Georgia"/>
              <a:ea typeface="Times New Roman"/>
              <a:cs typeface="Times New Roman"/>
            </a:endParaRP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Постановка цели по СМАРТ</a:t>
            </a:r>
            <a:br>
              <a:rPr lang="ru-RU" sz="2000" dirty="0" smtClean="0">
                <a:latin typeface="Georgia"/>
                <a:ea typeface="Times New Roman"/>
                <a:cs typeface="Times New Roman"/>
              </a:rPr>
            </a:br>
            <a:r>
              <a:rPr lang="ru-RU" sz="2000" dirty="0" smtClean="0">
                <a:latin typeface="Georgia"/>
                <a:ea typeface="Times New Roman"/>
                <a:cs typeface="Times New Roman"/>
              </a:rPr>
              <a:t>Стратегия Уолта Диснея</a:t>
            </a:r>
            <a:br>
              <a:rPr lang="ru-RU" sz="2000" dirty="0" smtClean="0">
                <a:latin typeface="Georgia"/>
                <a:ea typeface="Times New Roman"/>
                <a:cs typeface="Times New Roman"/>
              </a:rPr>
            </a:br>
            <a:r>
              <a:rPr lang="ru-RU" sz="2000" dirty="0" smtClean="0">
                <a:latin typeface="Georgia"/>
                <a:ea typeface="Times New Roman"/>
                <a:cs typeface="Times New Roman"/>
              </a:rPr>
              <a:t>Модель GROW в </a:t>
            </a:r>
            <a:r>
              <a:rPr lang="ru-RU" sz="2000" dirty="0" err="1" smtClean="0">
                <a:latin typeface="Georgia"/>
                <a:ea typeface="Times New Roman"/>
                <a:cs typeface="Times New Roman"/>
              </a:rPr>
              <a:t>коучинге</a:t>
            </a:r>
            <a:endParaRPr lang="ru-RU" sz="2000" dirty="0" smtClean="0">
              <a:latin typeface="Georgia"/>
              <a:ea typeface="Times New Roman"/>
              <a:cs typeface="Times New Roman"/>
            </a:endParaRP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ru-RU" sz="2000" dirty="0" smtClean="0">
                <a:latin typeface="Georgia"/>
                <a:ea typeface="Times New Roman"/>
                <a:cs typeface="Times New Roman"/>
              </a:rPr>
              <a:t>Пирамида </a:t>
            </a:r>
            <a:r>
              <a:rPr lang="ru-RU" sz="2000" dirty="0" err="1" smtClean="0">
                <a:latin typeface="Georgia"/>
                <a:ea typeface="Times New Roman"/>
                <a:cs typeface="Times New Roman"/>
              </a:rPr>
              <a:t>Дилтса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Куратор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400" dirty="0"/>
              <a:t>Работа куратора включается в общий объем работы </a:t>
            </a:r>
            <a:r>
              <a:rPr lang="ru-RU" sz="2400" dirty="0" smtClean="0"/>
              <a:t>учителя и </a:t>
            </a:r>
            <a:r>
              <a:rPr lang="ru-RU" sz="2400" dirty="0"/>
              <a:t>относится к организационно-методической работе. Оценка работы куратора производится </a:t>
            </a:r>
            <a:r>
              <a:rPr lang="ru-RU" sz="2400" dirty="0" smtClean="0"/>
              <a:t>Научно-методическим советом на </a:t>
            </a:r>
            <a:r>
              <a:rPr lang="ru-RU" sz="2400" dirty="0"/>
              <a:t>основе комплексного анализа </a:t>
            </a:r>
            <a:r>
              <a:rPr lang="ru-RU" sz="2400" dirty="0" smtClean="0"/>
              <a:t>показателей</a:t>
            </a:r>
            <a:r>
              <a:rPr lang="ru-RU" sz="2400" dirty="0"/>
              <a:t>, вносится в его служебную характеристику и учитывается при прохождении </a:t>
            </a:r>
            <a:r>
              <a:rPr lang="ru-RU" sz="2400" dirty="0" smtClean="0"/>
              <a:t>аттестации</a:t>
            </a:r>
          </a:p>
          <a:p>
            <a:r>
              <a:rPr lang="ru-RU" sz="2400" dirty="0" smtClean="0"/>
              <a:t>Организационной </a:t>
            </a:r>
            <a:r>
              <a:rPr lang="ru-RU" sz="2400" dirty="0"/>
              <a:t>формой работы куратора является план работы на данный учебный год и ведение «Дневника куратора».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4107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Рекомендации офисным проектировщикам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Инфраструктурные решения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«Электронный тьютор»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Карты компетенций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Карты будущего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Организационные решения и технологии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Игровые стратегии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Организационная схема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Полигон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Социальный тренажёр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8903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8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Эффективная профессиональная команда- ресурс развития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effectLst/>
              </a:rPr>
              <a:t>пед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 кадров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17 предметных  ГМО  - охват 510 учителей – предметников, 50 РМО  - охват  1520 человек ( формы работы – практикумы, тренинги, семинары)</a:t>
            </a:r>
          </a:p>
          <a:p>
            <a:r>
              <a:rPr lang="ru-RU" dirty="0" smtClean="0"/>
              <a:t>Школа молодого учителя – 250 человек ( мастер – классы, педагогические игры, педагогические мастерские, конструирование современного урока)</a:t>
            </a:r>
          </a:p>
          <a:p>
            <a:r>
              <a:rPr lang="ru-RU" dirty="0" smtClean="0"/>
              <a:t>Коучсет – обучение на рабочих местах (53ОУ – 3207 учителей, 53 руководитель ОУ, 159зам. директоров по УР ,ВР, НО)</a:t>
            </a:r>
          </a:p>
          <a:p>
            <a:r>
              <a:rPr lang="ru-RU" dirty="0" smtClean="0"/>
              <a:t>Методическое сопровождение виртуальных предметных сообществ - 27 ВМО – охват 8212педагогов)</a:t>
            </a:r>
          </a:p>
          <a:p>
            <a:r>
              <a:rPr lang="ru-RU" dirty="0" smtClean="0"/>
              <a:t>Весенняя сессионная школа «Работаем с экспертами»  - 350 учителей русского языка и литературы, математики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Тренинги «Международные практики обучения»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 в заключение…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pPr marL="16510">
              <a:lnSpc>
                <a:spcPts val="1405"/>
              </a:lnSpc>
              <a:spcBef>
                <a:spcPts val="3850"/>
              </a:spcBef>
              <a:spcAft>
                <a:spcPts val="0"/>
              </a:spcAft>
            </a:pPr>
            <a:endParaRPr lang="ru-RU" sz="12800" b="1" dirty="0" smtClean="0">
              <a:latin typeface="Arial"/>
              <a:ea typeface="Times New Roman"/>
              <a:cs typeface="Times New Roman"/>
            </a:endParaRPr>
          </a:p>
          <a:p>
            <a:pPr marL="16510">
              <a:lnSpc>
                <a:spcPts val="1405"/>
              </a:lnSpc>
              <a:spcBef>
                <a:spcPts val="3850"/>
              </a:spcBef>
              <a:spcAft>
                <a:spcPts val="0"/>
              </a:spcAft>
            </a:pPr>
            <a:r>
              <a:rPr lang="ru-RU" sz="12800" b="1" dirty="0" smtClean="0">
                <a:latin typeface="Arial"/>
                <a:ea typeface="Times New Roman"/>
                <a:cs typeface="Times New Roman"/>
              </a:rPr>
              <a:t>Узнать</a:t>
            </a:r>
            <a:r>
              <a:rPr lang="ru-RU" sz="12800" b="1" dirty="0" smtClean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</a:rPr>
              <a:t>-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значит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неожиданно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 smtClean="0">
                <a:latin typeface="Arial"/>
                <a:ea typeface="Times New Roman"/>
                <a:cs typeface="Times New Roman"/>
              </a:rPr>
              <a:t>понять</a:t>
            </a:r>
          </a:p>
          <a:p>
            <a:pPr marL="0" indent="0">
              <a:lnSpc>
                <a:spcPts val="1405"/>
              </a:lnSpc>
              <a:spcBef>
                <a:spcPts val="3850"/>
              </a:spcBef>
              <a:spcAft>
                <a:spcPts val="0"/>
              </a:spcAft>
              <a:buNone/>
            </a:pPr>
            <a:r>
              <a:rPr lang="ru-RU" sz="12800" b="1" dirty="0" smtClean="0">
                <a:latin typeface="Arial"/>
                <a:ea typeface="Times New Roman"/>
                <a:cs typeface="Times New Roman"/>
              </a:rPr>
              <a:t>по</a:t>
            </a:r>
            <a:r>
              <a:rPr lang="ru-RU" sz="12800" b="1" dirty="0" smtClean="0">
                <a:latin typeface="Arial"/>
                <a:ea typeface="Times New Roman"/>
              </a:rPr>
              <a:t>-</a:t>
            </a:r>
            <a:r>
              <a:rPr lang="ru-RU" sz="12800" b="1" dirty="0" smtClean="0">
                <a:latin typeface="Arial"/>
                <a:ea typeface="Times New Roman"/>
                <a:cs typeface="Times New Roman"/>
              </a:rPr>
              <a:t>новому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то</a:t>
            </a:r>
            <a:r>
              <a:rPr lang="ru-RU" sz="12800" b="1" dirty="0">
                <a:latin typeface="Arial"/>
                <a:ea typeface="Times New Roman"/>
              </a:rPr>
              <a:t>,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что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вы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знали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всегда</a:t>
            </a:r>
            <a:r>
              <a:rPr lang="ru-RU" sz="12800" b="1" dirty="0">
                <a:latin typeface="Arial"/>
                <a:ea typeface="Times New Roman"/>
              </a:rPr>
              <a:t>.</a:t>
            </a:r>
            <a:endParaRPr lang="ru-RU" sz="12800" dirty="0">
              <a:latin typeface="Arial"/>
              <a:ea typeface="Times New Roman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ru-RU" sz="12800" b="1" spc="-30" dirty="0">
                <a:latin typeface="Times New Roman"/>
                <a:ea typeface="Times New Roman"/>
              </a:rPr>
              <a:t>Дорис Лессинг</a:t>
            </a:r>
            <a:endParaRPr lang="ru-RU" sz="12800" dirty="0">
              <a:latin typeface="Arial"/>
              <a:ea typeface="Times New Roman"/>
            </a:endParaRPr>
          </a:p>
          <a:p>
            <a:pPr marL="22860">
              <a:lnSpc>
                <a:spcPts val="1390"/>
              </a:lnSpc>
              <a:spcBef>
                <a:spcPts val="2510"/>
              </a:spcBef>
              <a:spcAft>
                <a:spcPts val="0"/>
              </a:spcAft>
            </a:pPr>
            <a:r>
              <a:rPr lang="ru-RU" sz="12800" b="1" spc="-30" dirty="0">
                <a:latin typeface="Arial"/>
                <a:ea typeface="Times New Roman"/>
                <a:cs typeface="Times New Roman"/>
              </a:rPr>
              <a:t>Верьте</a:t>
            </a:r>
            <a:r>
              <a:rPr lang="ru-RU" sz="12800" b="1" spc="-30" dirty="0">
                <a:latin typeface="Arial"/>
                <a:ea typeface="Times New Roman"/>
              </a:rPr>
              <a:t> </a:t>
            </a:r>
            <a:r>
              <a:rPr lang="ru-RU" sz="12800" b="1" spc="-30" dirty="0">
                <a:latin typeface="Arial"/>
                <a:ea typeface="Times New Roman"/>
                <a:cs typeface="Times New Roman"/>
              </a:rPr>
              <a:t>в</a:t>
            </a:r>
            <a:r>
              <a:rPr lang="ru-RU" sz="12800" b="1" spc="-30" dirty="0">
                <a:latin typeface="Arial"/>
                <a:ea typeface="Times New Roman"/>
              </a:rPr>
              <a:t> </a:t>
            </a:r>
            <a:r>
              <a:rPr lang="ru-RU" sz="12800" b="1" spc="-30" dirty="0">
                <a:latin typeface="Arial"/>
                <a:ea typeface="Times New Roman"/>
                <a:cs typeface="Times New Roman"/>
              </a:rPr>
              <a:t>себя</a:t>
            </a:r>
            <a:r>
              <a:rPr lang="ru-RU" sz="12800" b="1" spc="-30" dirty="0">
                <a:latin typeface="Arial"/>
                <a:ea typeface="Times New Roman"/>
              </a:rPr>
              <a:t>! </a:t>
            </a:r>
            <a:r>
              <a:rPr lang="ru-RU" sz="12800" b="1" spc="-30" dirty="0">
                <a:latin typeface="Arial"/>
                <a:ea typeface="Times New Roman"/>
                <a:cs typeface="Times New Roman"/>
              </a:rPr>
              <a:t>Верьте</a:t>
            </a:r>
            <a:r>
              <a:rPr lang="ru-RU" sz="12800" b="1" spc="-30" dirty="0">
                <a:latin typeface="Arial"/>
                <a:ea typeface="Times New Roman"/>
              </a:rPr>
              <a:t> </a:t>
            </a:r>
            <a:r>
              <a:rPr lang="ru-RU" sz="12800" b="1" spc="-30" dirty="0">
                <a:latin typeface="Arial"/>
                <a:ea typeface="Times New Roman"/>
                <a:cs typeface="Times New Roman"/>
              </a:rPr>
              <a:t>в</a:t>
            </a:r>
            <a:r>
              <a:rPr lang="ru-RU" sz="12800" b="1" spc="-30" dirty="0">
                <a:latin typeface="Arial"/>
                <a:ea typeface="Times New Roman"/>
              </a:rPr>
              <a:t> </a:t>
            </a:r>
            <a:r>
              <a:rPr lang="ru-RU" sz="12800" b="1" spc="-30" dirty="0" smtClean="0">
                <a:latin typeface="Arial"/>
                <a:ea typeface="Times New Roman"/>
                <a:cs typeface="Times New Roman"/>
              </a:rPr>
              <a:t>свои</a:t>
            </a:r>
          </a:p>
          <a:p>
            <a:pPr marL="22860">
              <a:lnSpc>
                <a:spcPts val="1390"/>
              </a:lnSpc>
              <a:spcBef>
                <a:spcPts val="2510"/>
              </a:spcBef>
              <a:spcAft>
                <a:spcPts val="0"/>
              </a:spcAft>
            </a:pPr>
            <a:r>
              <a:rPr lang="ru-RU" sz="12800" b="1" spc="-30" dirty="0" smtClean="0">
                <a:latin typeface="Arial"/>
                <a:ea typeface="Times New Roman"/>
              </a:rPr>
              <a:t> </a:t>
            </a:r>
            <a:r>
              <a:rPr lang="ru-RU" sz="12800" b="1" spc="-30" dirty="0">
                <a:latin typeface="Arial"/>
                <a:ea typeface="Times New Roman"/>
                <a:cs typeface="Times New Roman"/>
              </a:rPr>
              <a:t>способности</a:t>
            </a:r>
            <a:r>
              <a:rPr lang="ru-RU" sz="12800" b="1" spc="-30" dirty="0">
                <a:latin typeface="Arial"/>
                <a:ea typeface="Times New Roman"/>
              </a:rPr>
              <a:t>! </a:t>
            </a:r>
            <a:r>
              <a:rPr lang="ru-RU" sz="12800" b="1" spc="-30" dirty="0">
                <a:latin typeface="Arial"/>
                <a:ea typeface="Times New Roman"/>
                <a:cs typeface="Times New Roman"/>
              </a:rPr>
              <a:t>Вы </a:t>
            </a:r>
            <a:r>
              <a:rPr lang="ru-RU" sz="12800" b="1" spc="-5" dirty="0">
                <a:latin typeface="Arial"/>
                <a:ea typeface="Times New Roman"/>
                <a:cs typeface="Times New Roman"/>
              </a:rPr>
              <a:t>ничего</a:t>
            </a:r>
            <a:r>
              <a:rPr lang="ru-RU" sz="12800" b="1" spc="-5" dirty="0">
                <a:latin typeface="Arial"/>
                <a:ea typeface="Times New Roman"/>
              </a:rPr>
              <a:t> </a:t>
            </a:r>
            <a:r>
              <a:rPr lang="ru-RU" sz="12800" b="1" spc="-5" dirty="0" smtClean="0">
                <a:latin typeface="Arial"/>
                <a:ea typeface="Times New Roman"/>
                <a:cs typeface="Times New Roman"/>
              </a:rPr>
              <a:t>серьезного</a:t>
            </a:r>
          </a:p>
          <a:p>
            <a:pPr marL="22860">
              <a:lnSpc>
                <a:spcPts val="1390"/>
              </a:lnSpc>
              <a:spcBef>
                <a:spcPts val="2510"/>
              </a:spcBef>
              <a:spcAft>
                <a:spcPts val="0"/>
              </a:spcAft>
            </a:pPr>
            <a:r>
              <a:rPr lang="ru-RU" sz="12800" b="1" spc="-5" dirty="0" smtClean="0">
                <a:latin typeface="Arial"/>
                <a:ea typeface="Times New Roman"/>
              </a:rPr>
              <a:t> </a:t>
            </a:r>
            <a:r>
              <a:rPr lang="ru-RU" sz="12800" b="1" spc="-5" dirty="0">
                <a:latin typeface="Arial"/>
                <a:ea typeface="Times New Roman"/>
                <a:cs typeface="Times New Roman"/>
              </a:rPr>
              <a:t>не</a:t>
            </a:r>
            <a:r>
              <a:rPr lang="ru-RU" sz="12800" b="1" spc="-5" dirty="0">
                <a:latin typeface="Arial"/>
                <a:ea typeface="Times New Roman"/>
              </a:rPr>
              <a:t> </a:t>
            </a:r>
            <a:r>
              <a:rPr lang="ru-RU" sz="12800" b="1" spc="-5" dirty="0">
                <a:latin typeface="Arial"/>
                <a:ea typeface="Times New Roman"/>
                <a:cs typeface="Times New Roman"/>
              </a:rPr>
              <a:t>добьетесь</a:t>
            </a:r>
            <a:r>
              <a:rPr lang="ru-RU" sz="12800" b="1" spc="-5" dirty="0">
                <a:latin typeface="Arial"/>
                <a:ea typeface="Times New Roman"/>
              </a:rPr>
              <a:t> </a:t>
            </a:r>
            <a:r>
              <a:rPr lang="ru-RU" sz="12800" b="1" spc="-5" dirty="0">
                <a:latin typeface="Arial"/>
                <a:ea typeface="Times New Roman"/>
                <a:cs typeface="Times New Roman"/>
              </a:rPr>
              <a:t>в</a:t>
            </a:r>
            <a:r>
              <a:rPr lang="ru-RU" sz="12800" b="1" spc="-5" dirty="0">
                <a:latin typeface="Arial"/>
                <a:ea typeface="Times New Roman"/>
              </a:rPr>
              <a:t> </a:t>
            </a:r>
            <a:r>
              <a:rPr lang="ru-RU" sz="12800" b="1" spc="-5" dirty="0">
                <a:latin typeface="Arial"/>
                <a:ea typeface="Times New Roman"/>
                <a:cs typeface="Times New Roman"/>
              </a:rPr>
              <a:t>жизни</a:t>
            </a:r>
            <a:r>
              <a:rPr lang="ru-RU" sz="12800" b="1" spc="-5" dirty="0">
                <a:latin typeface="Arial"/>
                <a:ea typeface="Times New Roman"/>
              </a:rPr>
              <a:t> </a:t>
            </a:r>
            <a:r>
              <a:rPr lang="ru-RU" sz="12800" b="1" spc="-5" dirty="0">
                <a:latin typeface="Arial"/>
                <a:ea typeface="Times New Roman"/>
                <a:cs typeface="Times New Roman"/>
              </a:rPr>
              <a:t>без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скромной</a:t>
            </a:r>
            <a:r>
              <a:rPr lang="ru-RU" sz="12800" b="1" dirty="0" smtClean="0">
                <a:latin typeface="Arial"/>
                <a:ea typeface="Times New Roman"/>
              </a:rPr>
              <a:t>,</a:t>
            </a:r>
          </a:p>
          <a:p>
            <a:pPr marL="22860">
              <a:lnSpc>
                <a:spcPts val="1390"/>
              </a:lnSpc>
              <a:spcBef>
                <a:spcPts val="2510"/>
              </a:spcBef>
              <a:spcAft>
                <a:spcPts val="0"/>
              </a:spcAft>
            </a:pPr>
            <a:r>
              <a:rPr lang="ru-RU" sz="12800" b="1" dirty="0" smtClean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но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обоснованной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веры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в</a:t>
            </a:r>
            <a:r>
              <a:rPr lang="ru-RU" sz="12800" b="1" dirty="0">
                <a:latin typeface="Arial"/>
                <a:ea typeface="Times New Roman"/>
              </a:rPr>
              <a:t> </a:t>
            </a:r>
            <a:r>
              <a:rPr lang="ru-RU" sz="12800" b="1" dirty="0">
                <a:latin typeface="Arial"/>
                <a:ea typeface="Times New Roman"/>
                <a:cs typeface="Times New Roman"/>
              </a:rPr>
              <a:t>себя</a:t>
            </a:r>
            <a:r>
              <a:rPr lang="ru-RU" sz="12800" b="1" dirty="0">
                <a:latin typeface="Arial"/>
                <a:ea typeface="Times New Roman"/>
              </a:rPr>
              <a:t>.</a:t>
            </a:r>
            <a:endParaRPr lang="ru-RU" sz="12800" dirty="0">
              <a:latin typeface="Arial"/>
              <a:ea typeface="Times New Roman"/>
            </a:endParaRPr>
          </a:p>
          <a:p>
            <a:pPr marR="6350" algn="r">
              <a:spcBef>
                <a:spcPts val="575"/>
              </a:spcBef>
              <a:spcAft>
                <a:spcPts val="0"/>
              </a:spcAft>
            </a:pPr>
            <a:r>
              <a:rPr lang="ru-RU" sz="11200" b="1" spc="-75" dirty="0">
                <a:latin typeface="Times New Roman"/>
                <a:ea typeface="Times New Roman"/>
              </a:rPr>
              <a:t>Норман Винсент Пил</a:t>
            </a:r>
            <a:endParaRPr lang="ru-RU" sz="11200" dirty="0">
              <a:latin typeface="Arial"/>
              <a:ea typeface="Times New Roman"/>
            </a:endParaRPr>
          </a:p>
          <a:p>
            <a:pPr>
              <a:spcBef>
                <a:spcPts val="36060"/>
              </a:spcBef>
              <a:spcAft>
                <a:spcPts val="0"/>
              </a:spcAft>
            </a:pPr>
            <a:r>
              <a:rPr lang="ru-RU" sz="2000" dirty="0">
                <a:latin typeface="Arial"/>
                <a:ea typeface="Times New Roman"/>
              </a:rPr>
              <a:t/>
            </a:r>
            <a:br>
              <a:rPr lang="ru-RU" sz="2000" dirty="0">
                <a:latin typeface="Arial"/>
                <a:ea typeface="Times New Roman"/>
              </a:rPr>
            </a:br>
            <a:r>
              <a:rPr lang="ru-RU" sz="3600" b="1" dirty="0">
                <a:latin typeface="Times New Roman"/>
                <a:ea typeface="Times New Roman"/>
              </a:rPr>
              <a:t>1</a:t>
            </a:r>
            <a:endParaRPr lang="ru-RU" sz="2000" dirty="0">
              <a:latin typeface="Arial"/>
              <a:ea typeface="Times New Roman"/>
            </a:endParaRPr>
          </a:p>
          <a:p>
            <a:pPr>
              <a:spcBef>
                <a:spcPts val="38650"/>
              </a:spcBef>
              <a:spcAft>
                <a:spcPts val="0"/>
              </a:spcAft>
            </a:pPr>
            <a:r>
              <a:rPr lang="ru-RU" sz="2000" dirty="0">
                <a:latin typeface="Arial"/>
                <a:ea typeface="Times New Roman"/>
              </a:rPr>
              <a:t/>
            </a:r>
            <a:br>
              <a:rPr lang="ru-RU" sz="2000" dirty="0">
                <a:latin typeface="Arial"/>
                <a:ea typeface="Times New Roman"/>
              </a:rPr>
            </a:br>
            <a:r>
              <a:rPr lang="ru-RU" sz="2800" b="1" dirty="0">
                <a:latin typeface="Arial"/>
                <a:ea typeface="Times New Roman"/>
              </a:rPr>
              <a:t>2</a:t>
            </a:r>
            <a:endParaRPr lang="ru-RU" sz="2000" dirty="0">
              <a:latin typeface="Arial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84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наставничествоНовая папка\менторствоа\i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9220"/>
            <a:ext cx="7315200" cy="40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5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наставничествоНовая папка\Дорожные карты профстандартаНовая папка\Дорожная карта _ Стандарт 'ПЕДАГОГ'_files\Slaj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E:\наставничествоНовая папка\Работа с персоналомНовая папка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" y="548680"/>
            <a:ext cx="87713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93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наставничествоНовая папка\Дорожные карты профстандартаНовая папка\Дорожная карта _ Стандарт 'ПЕДАГОГ'_files\Slaj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60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наставничествоНовая папка\Дорожные карты профстандартаНовая папка\Дорожная карта _ Стандарт 'ПЕДАГОГ'_files\Slaj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2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Вектор развития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10000"/>
          </a:bodyPr>
          <a:lstStyle/>
          <a:p>
            <a:pPr marL="179388" indent="-179388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Процесс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передачи опыта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 горизонтальных связей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с одной стороны, создаёт условия для самореализации и саморазвития, с другой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позволяет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управленческо-педагогическое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консультирование, обучение и сопровождение процессов развития образовательных учреждений.</a:t>
            </a:r>
          </a:p>
          <a:p>
            <a:pPr marL="179388" indent="-179388" algn="just"/>
            <a:r>
              <a:rPr lang="ru-RU" sz="2600" b="1" dirty="0" smtClean="0"/>
              <a:t>опыт,</a:t>
            </a:r>
            <a:r>
              <a:rPr lang="ru-RU" sz="2600" dirty="0" smtClean="0"/>
              <a:t> смоделированный и апробированный мастерами педагогического труда,- вот что </a:t>
            </a:r>
            <a:r>
              <a:rPr lang="ru-RU" sz="2600" b="1" dirty="0" smtClean="0"/>
              <a:t>важно </a:t>
            </a:r>
            <a:r>
              <a:rPr lang="ru-RU" sz="2600" dirty="0" smtClean="0"/>
              <a:t>для сегодняшних учителей.</a:t>
            </a:r>
          </a:p>
          <a:p>
            <a:pPr marL="179388" indent="-179388" algn="just"/>
            <a:r>
              <a:rPr lang="ru-RU" sz="2600" b="1" dirty="0" smtClean="0"/>
              <a:t>Необходимо создать </a:t>
            </a:r>
            <a:r>
              <a:rPr lang="ru-RU" sz="2600" dirty="0" smtClean="0"/>
              <a:t>действенную, способную развиваться и проявлять исследовательский и творческий потенциал </a:t>
            </a:r>
            <a:r>
              <a:rPr lang="ru-RU" sz="2600" b="1" dirty="0" smtClean="0"/>
              <a:t>педагогическую организацию</a:t>
            </a:r>
            <a:r>
              <a:rPr lang="ru-RU" sz="2600" dirty="0" smtClean="0"/>
              <a:t>, способную решать насущные, актуальные проблемы учителей, способствовать повышению их профессиональной компетентности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47500" lnSpcReduction="20000"/>
          </a:bodyPr>
          <a:lstStyle/>
          <a:p>
            <a:endParaRPr lang="ru-RU" sz="4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Начальная коммуникация </a:t>
            </a:r>
            <a:r>
              <a:rPr lang="ru-RU" dirty="0" smtClean="0"/>
              <a:t>(установочный семинар, убеждающий в том, «чтобы наши педагоги (руководители, методисты и т.д. стали успешными и внесли свой вклад в развитие общества, необходимо обучить их навыкам эффективной коммуникации, сотрудничества и работы в командах»).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Организация пространства </a:t>
            </a:r>
            <a:r>
              <a:rPr lang="ru-RU" sz="3600" dirty="0" smtClean="0"/>
              <a:t>(изменение представлений, как должна работать команда, определение позиций).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Введение в форму занятия и его содержание </a:t>
            </a:r>
            <a:r>
              <a:rPr lang="ru-RU" dirty="0" smtClean="0"/>
              <a:t>(определение алгоритма работы 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Ориентация и мотивация </a:t>
            </a:r>
            <a:r>
              <a:rPr lang="ru-RU" dirty="0" smtClean="0"/>
              <a:t>(постоянное обращение к схемам, таблицам, глоссарию, учебным пособиям) – в очной и заочной форме</a:t>
            </a:r>
          </a:p>
          <a:p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Трансляция информации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800" dirty="0" smtClean="0"/>
              <a:t>( доступно, эмоционально)</a:t>
            </a:r>
          </a:p>
          <a:p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Осмысление и закрепление </a:t>
            </a:r>
            <a:r>
              <a:rPr lang="ru-RU" dirty="0" smtClean="0"/>
              <a:t>(методический </a:t>
            </a:r>
            <a:r>
              <a:rPr lang="ru-RU" dirty="0" err="1" smtClean="0"/>
              <a:t>коучинг</a:t>
            </a:r>
            <a:r>
              <a:rPr lang="ru-RU" dirty="0" smtClean="0"/>
              <a:t> – это работа «вручную» с каждым учителем, что требует  высокого профессионализма от методиста)</a:t>
            </a:r>
          </a:p>
          <a:p>
            <a:r>
              <a:rPr lang="ru-RU" dirty="0" smtClean="0"/>
              <a:t> </a:t>
            </a: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Контроль (поэтапный  после каждой обучающей структуры </a:t>
            </a:r>
            <a:r>
              <a:rPr lang="ru-RU" dirty="0" smtClean="0"/>
              <a:t>на осмысление собственного опыта.)</a:t>
            </a:r>
          </a:p>
          <a:p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Рефлексия</a:t>
            </a:r>
            <a:r>
              <a:rPr lang="ru-RU" b="1" dirty="0" smtClean="0"/>
              <a:t> (</a:t>
            </a:r>
            <a:r>
              <a:rPr lang="ru-RU" dirty="0" smtClean="0"/>
              <a:t> как правило, взрослые люди хотят учиться, если они видят необходимость обучения и возможности применить его результаты для улучшения своей деятельности: использование техник «3-2-1», «парковка», «билет на выход»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Общие методические подходы в обучении взрослых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1662</Words>
  <Application>Microsoft Office PowerPoint</Application>
  <PresentationFormat>Экран (4:3)</PresentationFormat>
  <Paragraphs>233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1_Office Theme</vt:lpstr>
      <vt:lpstr>Педагогическое проектирование  в системе работы  муниципального округа</vt:lpstr>
      <vt:lpstr>Слайд 2</vt:lpstr>
      <vt:lpstr>Слайд 3</vt:lpstr>
      <vt:lpstr>Слайд 4</vt:lpstr>
      <vt:lpstr>Слайд 5</vt:lpstr>
      <vt:lpstr>Слайд 6</vt:lpstr>
      <vt:lpstr>Слайд 7</vt:lpstr>
      <vt:lpstr>Вектор развития</vt:lpstr>
      <vt:lpstr>Общие методические подходы в обучении взрослых</vt:lpstr>
      <vt:lpstr>Слайд 10</vt:lpstr>
      <vt:lpstr>Методика «Шесть сигма Шухарта»</vt:lpstr>
      <vt:lpstr>Слайд 12</vt:lpstr>
      <vt:lpstr>Слайд 13</vt:lpstr>
      <vt:lpstr> Модель наставничества</vt:lpstr>
      <vt:lpstr>Технологии наставничества в обучающейся организации</vt:lpstr>
      <vt:lpstr>Обучающаяся организация</vt:lpstr>
      <vt:lpstr>Ментальная модель обучающейся организации</vt:lpstr>
      <vt:lpstr> Наставник — это тот, кто: </vt:lpstr>
      <vt:lpstr>Апробация модели наставничества в 2017 – 2018 г.</vt:lpstr>
      <vt:lpstr>Глоссарий В КОНТЕКСТЕ НЕПРЕРЫВНОГО ОБРАЗОВАНИЯ</vt:lpstr>
      <vt:lpstr>Слайд 21</vt:lpstr>
      <vt:lpstr>Команда стартапа</vt:lpstr>
      <vt:lpstr>Слайд 23</vt:lpstr>
      <vt:lpstr>Технология менторства</vt:lpstr>
      <vt:lpstr>Методическая функция тьютора</vt:lpstr>
      <vt:lpstr>Технологический пакет «Горизонт»</vt:lpstr>
      <vt:lpstr>Технологический пакет «Зеркала» (техники отображения достижений)</vt:lpstr>
      <vt:lpstr>Технологический пакет «Бумеранги» (сравнивание себя с собой – идеальных образов и реальных достижений)</vt:lpstr>
      <vt:lpstr>Формы работы тьютора</vt:lpstr>
      <vt:lpstr>Коучинг</vt:lpstr>
      <vt:lpstr>Слайд 31</vt:lpstr>
      <vt:lpstr>Слайд 32</vt:lpstr>
      <vt:lpstr>Инструменты коучинга</vt:lpstr>
      <vt:lpstr>Куратор</vt:lpstr>
      <vt:lpstr>Рекомендации офисным проектировщикам</vt:lpstr>
      <vt:lpstr>Эффективная профессиональная команда- ресурс развития пед. кадров</vt:lpstr>
      <vt:lpstr>И в заключение…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95</cp:revision>
  <dcterms:created xsi:type="dcterms:W3CDTF">2018-01-09T09:45:16Z</dcterms:created>
  <dcterms:modified xsi:type="dcterms:W3CDTF">2018-01-29T08:48:56Z</dcterms:modified>
</cp:coreProperties>
</file>